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notesMasterIdLst>
    <p:notesMasterId r:id="rId18"/>
  </p:notesMasterIdLst>
  <p:sldIdLst>
    <p:sldId id="256" r:id="rId2"/>
    <p:sldId id="257" r:id="rId3"/>
    <p:sldId id="261" r:id="rId4"/>
    <p:sldId id="264" r:id="rId5"/>
    <p:sldId id="265" r:id="rId6"/>
    <p:sldId id="266" r:id="rId7"/>
    <p:sldId id="271" r:id="rId8"/>
    <p:sldId id="268" r:id="rId9"/>
    <p:sldId id="272" r:id="rId10"/>
    <p:sldId id="259" r:id="rId11"/>
    <p:sldId id="267" r:id="rId12"/>
    <p:sldId id="270" r:id="rId13"/>
    <p:sldId id="260" r:id="rId14"/>
    <p:sldId id="274" r:id="rId15"/>
    <p:sldId id="273" r:id="rId16"/>
    <p:sldId id="269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0088" autoAdjust="0"/>
  </p:normalViewPr>
  <p:slideViewPr>
    <p:cSldViewPr snapToGrid="0">
      <p:cViewPr varScale="1">
        <p:scale>
          <a:sx n="60" d="100"/>
          <a:sy n="60" d="100"/>
        </p:scale>
        <p:origin x="17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627573-6A2F-4390-8341-8C4F7098026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8F4752-FA4E-4EA9-85D5-45425D4F4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33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14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all schools require an ACT score to get admitted. Schools call this a “test-optional” policy. They will look at your GPA to determine admission eligibility.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78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3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PSAT/NMSQT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-All 10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 students will take the PSAT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who score high enough on the PSAT will be encouraged to take the NMSQT in 11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grade. Depending on scores in 11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 students are entered in a competition for a scholarship from the National Merit Scholarship Program. Scholarships ranging from $2,500 to $10,000 per year.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10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grades students will need to turn in $18 to Mrs. Blevins by Monday, October 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Checks are made out to WCS.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63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5" name="Google Shape;1895;g43646ba219_1_51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fld id="{00000000-1234-1234-1234-123412341234}" type="slidenum">
              <a:rPr lang="en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/>
          </a:p>
        </p:txBody>
      </p:sp>
      <p:sp>
        <p:nvSpPr>
          <p:cNvPr id="1896" name="Google Shape;1896;g43646ba219_1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7" name="Google Shape;1897;g43646ba219_1_5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43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38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90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75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 test dates CONFIRMED for 2022-2023 school year.</a:t>
            </a:r>
          </a:p>
          <a:p>
            <a:endParaRPr lang="en-US" dirty="0"/>
          </a:p>
          <a:p>
            <a:r>
              <a:rPr lang="en-US" baseline="0" dirty="0"/>
              <a:t>Visit myact.org to register. Set up an account. DON’T FORGET YOUR USERNAME AND PASSWORD. WRITE IT IN YOUR NOTES ON YOUR PHONE. THIS IS HOW YOU WILL ACCESS YOUR SCORES. </a:t>
            </a:r>
          </a:p>
          <a:p>
            <a:endParaRPr lang="en-US" baseline="0" dirty="0"/>
          </a:p>
          <a:p>
            <a:r>
              <a:rPr lang="en-US" baseline="0" dirty="0"/>
              <a:t>Students can take the ACT up to 12 times. It costs $63 each time you take the exam. The writing portion is $25.00 and is not always required for admission to the college/university you are going to. You will need to check on this. </a:t>
            </a:r>
          </a:p>
          <a:p>
            <a:endParaRPr lang="en-US" baseline="0" dirty="0"/>
          </a:p>
          <a:p>
            <a:r>
              <a:rPr lang="en-US" baseline="0" dirty="0"/>
              <a:t>Mrs. Blevins has many resources available on how to prepare for the ACT. See Mrs. Blevins for more information. </a:t>
            </a:r>
          </a:p>
          <a:p>
            <a:endParaRPr lang="en-US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47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4752-FA4E-4EA9-85D5-45425D4F4C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84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05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14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898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37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0578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3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76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5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8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3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9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0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4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8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17FC82F-9B77-468A-AA9E-579F3EBCA550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BFC99E2-0BE4-4EC9-8481-9458B404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7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  <p:sldLayoutId id="2147483929" r:id="rId14"/>
    <p:sldLayoutId id="2147483930" r:id="rId15"/>
    <p:sldLayoutId id="2147483931" r:id="rId16"/>
    <p:sldLayoutId id="214748393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tsorandommusings.com/2012/11/my-miller-lite-story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dsdenstate.edu/programs-of-study/dualenrollment.cms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172" y="1568026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en-US" sz="8800" dirty="0"/>
              <a:t>WELCOME CLASS OF 2026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294" y="3441111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PRESENTATION BY: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MRS. STEWART- GUIDANCE COUNSELOR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MRS. BLEVINS- GUIDANCE COUNSELOR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			Fall/Winter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317800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81425"/>
              </p:ext>
            </p:extLst>
          </p:nvPr>
        </p:nvGraphicFramePr>
        <p:xfrm>
          <a:off x="1424065" y="269821"/>
          <a:ext cx="9395268" cy="55671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697634">
                  <a:extLst>
                    <a:ext uri="{9D8B030D-6E8A-4147-A177-3AD203B41FA5}">
                      <a16:colId xmlns:a16="http://schemas.microsoft.com/office/drawing/2014/main" val="2578369440"/>
                    </a:ext>
                  </a:extLst>
                </a:gridCol>
                <a:gridCol w="4697634">
                  <a:extLst>
                    <a:ext uri="{9D8B030D-6E8A-4147-A177-3AD203B41FA5}">
                      <a16:colId xmlns:a16="http://schemas.microsoft.com/office/drawing/2014/main" val="176732332"/>
                    </a:ext>
                  </a:extLst>
                </a:gridCol>
              </a:tblGrid>
              <a:tr h="11134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AC</a:t>
                      </a:r>
                      <a:r>
                        <a:rPr lang="en-US" sz="4000" baseline="0" dirty="0"/>
                        <a:t>T test dates</a:t>
                      </a:r>
                      <a:endParaRPr lang="en-US" sz="4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01391"/>
                  </a:ext>
                </a:extLst>
              </a:tr>
              <a:tr h="11134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Test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Registration</a:t>
                      </a:r>
                      <a:r>
                        <a:rPr lang="en-US" sz="2800" baseline="0" dirty="0"/>
                        <a:t> Deadline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3642994"/>
                  </a:ext>
                </a:extLst>
              </a:tr>
              <a:tr h="1113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December 9,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November 3,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3886687"/>
                  </a:ext>
                </a:extLst>
              </a:tr>
              <a:tr h="1113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February 10,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January 5,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903417"/>
                  </a:ext>
                </a:extLst>
              </a:tr>
              <a:tr h="1113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March 12,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Students are pre-registered by the school.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7805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615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7212" y="52492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FACTS YOU NEED TO KNOW ABOUT THE ACT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7212" y="1691640"/>
            <a:ext cx="8534400" cy="3981027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If you are banking on using only the information learned in the classroom to prepare you for the test you will not be successful!</a:t>
            </a:r>
          </a:p>
          <a:p>
            <a:r>
              <a:rPr lang="en-US" dirty="0">
                <a:solidFill>
                  <a:schemeClr val="tx1"/>
                </a:solidFill>
              </a:rPr>
              <a:t>The ACT is different from the tests you take in school, so you need to approach it differently too.</a:t>
            </a:r>
          </a:p>
          <a:p>
            <a:r>
              <a:rPr lang="en-US" dirty="0">
                <a:solidFill>
                  <a:schemeClr val="tx1"/>
                </a:solidFill>
              </a:rPr>
              <a:t>It is recommended that you study for at least 10 hours to be prepared for the test. </a:t>
            </a:r>
          </a:p>
          <a:p>
            <a:r>
              <a:rPr lang="en-US" dirty="0">
                <a:solidFill>
                  <a:schemeClr val="tx1"/>
                </a:solidFill>
              </a:rPr>
              <a:t>You can take the ACT up to 12 times. You should have your final ACT score by Fall of your senior year to be eligible for scholarships.</a:t>
            </a:r>
          </a:p>
          <a:p>
            <a:r>
              <a:rPr lang="en-US" dirty="0">
                <a:solidFill>
                  <a:schemeClr val="tx1"/>
                </a:solidFill>
              </a:rPr>
              <a:t>The minimum ACT score you will need to receive some sort of scholarship at a college/university is around 23. (each school is different) </a:t>
            </a:r>
          </a:p>
          <a:p>
            <a:r>
              <a:rPr lang="en-US" dirty="0">
                <a:solidFill>
                  <a:schemeClr val="tx1"/>
                </a:solidFill>
              </a:rPr>
              <a:t>Admissions ACT requirements are specific to the school. See Mrs. Blevins for more information. </a:t>
            </a:r>
          </a:p>
          <a:p>
            <a:r>
              <a:rPr lang="en-US" dirty="0">
                <a:solidFill>
                  <a:schemeClr val="tx1"/>
                </a:solidFill>
              </a:rPr>
              <a:t>Get ACT study resources from Mrs. Blevins</a:t>
            </a:r>
          </a:p>
        </p:txBody>
      </p:sp>
    </p:spTree>
    <p:extLst>
      <p:ext uri="{BB962C8B-B14F-4D97-AF65-F5344CB8AC3E}">
        <p14:creationId xmlns:p14="http://schemas.microsoft.com/office/powerpoint/2010/main" val="3098870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69014E-A20B-4002-B940-71BF5B4AD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91655"/>
              </p:ext>
            </p:extLst>
          </p:nvPr>
        </p:nvGraphicFramePr>
        <p:xfrm>
          <a:off x="1524000" y="320040"/>
          <a:ext cx="9631680" cy="6080760"/>
        </p:xfrm>
        <a:graphic>
          <a:graphicData uri="http://schemas.openxmlformats.org/drawingml/2006/table">
            <a:tbl>
              <a:tblPr firstRow="1" bandRow="1"/>
              <a:tblGrid>
                <a:gridCol w="2407920">
                  <a:extLst>
                    <a:ext uri="{9D8B030D-6E8A-4147-A177-3AD203B41FA5}">
                      <a16:colId xmlns:a16="http://schemas.microsoft.com/office/drawing/2014/main" val="1963912150"/>
                    </a:ext>
                  </a:extLst>
                </a:gridCol>
                <a:gridCol w="2407920">
                  <a:extLst>
                    <a:ext uri="{9D8B030D-6E8A-4147-A177-3AD203B41FA5}">
                      <a16:colId xmlns:a16="http://schemas.microsoft.com/office/drawing/2014/main" val="614053485"/>
                    </a:ext>
                  </a:extLst>
                </a:gridCol>
                <a:gridCol w="2407920">
                  <a:extLst>
                    <a:ext uri="{9D8B030D-6E8A-4147-A177-3AD203B41FA5}">
                      <a16:colId xmlns:a16="http://schemas.microsoft.com/office/drawing/2014/main" val="3231849217"/>
                    </a:ext>
                  </a:extLst>
                </a:gridCol>
                <a:gridCol w="2407920">
                  <a:extLst>
                    <a:ext uri="{9D8B030D-6E8A-4147-A177-3AD203B41FA5}">
                      <a16:colId xmlns:a16="http://schemas.microsoft.com/office/drawing/2014/main" val="2444333276"/>
                    </a:ext>
                  </a:extLst>
                </a:gridCol>
              </a:tblGrid>
              <a:tr h="152019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COLLEGE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A7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AVERAGE ACT for ADMISSION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A7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AVERAGE</a:t>
                      </a:r>
                      <a:r>
                        <a:rPr lang="en-US" baseline="0" dirty="0"/>
                        <a:t> GPA FOR ADMISSION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A7B5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GPA/ACT FOR SCHOLARSHIP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A7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372167"/>
                  </a:ext>
                </a:extLst>
              </a:tr>
              <a:tr h="152019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AUBURN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AVERAGE 29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3.61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3.5 GPA</a:t>
                      </a:r>
                    </a:p>
                    <a:p>
                      <a:pPr algn="ctr"/>
                      <a:r>
                        <a:rPr lang="en-US" dirty="0"/>
                        <a:t>28 ACT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298560"/>
                  </a:ext>
                </a:extLst>
              </a:tr>
              <a:tr h="152019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ALABAMA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26.1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3.0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3.5</a:t>
                      </a:r>
                      <a:r>
                        <a:rPr lang="en-US" baseline="0" dirty="0"/>
                        <a:t> GPA</a:t>
                      </a:r>
                    </a:p>
                    <a:p>
                      <a:pPr algn="ctr"/>
                      <a:r>
                        <a:rPr lang="en-US" baseline="0" dirty="0"/>
                        <a:t>24 ACT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799589"/>
                  </a:ext>
                </a:extLst>
              </a:tr>
              <a:tr h="152019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JSU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2.0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dirty="0"/>
                        <a:t>3.0 GPA</a:t>
                      </a:r>
                    </a:p>
                    <a:p>
                      <a:pPr algn="ctr"/>
                      <a:r>
                        <a:rPr lang="en-US" dirty="0"/>
                        <a:t>26 ACT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837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04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189" y="159172"/>
            <a:ext cx="9847463" cy="1507067"/>
          </a:xfrm>
        </p:spPr>
        <p:txBody>
          <a:bodyPr/>
          <a:lstStyle/>
          <a:p>
            <a:r>
              <a:rPr lang="en-US" dirty="0"/>
              <a:t>VIRTUAL JOB SHADOW/ CAREER DIRECT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4892" y="1371600"/>
            <a:ext cx="8534400" cy="3615267"/>
          </a:xfrm>
        </p:spPr>
        <p:txBody>
          <a:bodyPr>
            <a:normAutofit/>
          </a:bodyPr>
          <a:lstStyle/>
          <a:p>
            <a:r>
              <a:rPr lang="en-US" sz="2800" dirty="0"/>
              <a:t>MATCHING YOUR SKILLS, INTERESTS AND PERSONALITY TO A CAREER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58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C1A3D-D556-4EE2-B704-3FCF5BE07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780" y="16933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GET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4904D-C5E2-4838-A517-47ED15513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524000"/>
            <a:ext cx="8534400" cy="5605825"/>
          </a:xfrm>
        </p:spPr>
        <p:txBody>
          <a:bodyPr>
            <a:normAutofit fontScale="92500" lnSpcReduction="10000"/>
          </a:bodyPr>
          <a:lstStyle/>
          <a:p>
            <a:pPr marL="63500" indent="0" algn="ctr">
              <a:buNone/>
            </a:pPr>
            <a:r>
              <a:rPr lang="en-US" sz="2400" b="1" dirty="0"/>
              <a:t>Figure out what interests you have and  GET INVOLVED.</a:t>
            </a:r>
          </a:p>
          <a:p>
            <a:pPr lvl="1"/>
            <a:r>
              <a:rPr lang="en-US" sz="2400" b="1" dirty="0"/>
              <a:t>Key Club</a:t>
            </a:r>
          </a:p>
          <a:p>
            <a:pPr lvl="1"/>
            <a:r>
              <a:rPr lang="en-US" sz="2400" b="1" dirty="0"/>
              <a:t>Student Government Association</a:t>
            </a:r>
          </a:p>
          <a:p>
            <a:pPr lvl="1"/>
            <a:r>
              <a:rPr lang="en-US" sz="2400" b="1" dirty="0"/>
              <a:t>Class Officers</a:t>
            </a:r>
          </a:p>
          <a:p>
            <a:pPr lvl="1"/>
            <a:r>
              <a:rPr lang="en-US" sz="2400" b="1" dirty="0"/>
              <a:t>Athletics </a:t>
            </a:r>
          </a:p>
          <a:p>
            <a:pPr lvl="1"/>
            <a:r>
              <a:rPr lang="en-US" sz="2400" b="1" dirty="0"/>
              <a:t>Band</a:t>
            </a:r>
          </a:p>
          <a:p>
            <a:pPr lvl="1"/>
            <a:r>
              <a:rPr lang="en-US" sz="2400" b="1" dirty="0"/>
              <a:t>Scholars Bowl</a:t>
            </a:r>
          </a:p>
          <a:p>
            <a:pPr lvl="1"/>
            <a:r>
              <a:rPr lang="en-US" sz="2400" b="1" dirty="0"/>
              <a:t>Yearbook</a:t>
            </a:r>
          </a:p>
          <a:p>
            <a:pPr lvl="1"/>
            <a:r>
              <a:rPr lang="en-US" sz="2400" b="1" dirty="0"/>
              <a:t>Community Service</a:t>
            </a:r>
          </a:p>
          <a:p>
            <a:pPr lvl="1"/>
            <a:r>
              <a:rPr lang="en-US" sz="2400" b="1" dirty="0"/>
              <a:t>Fellowship of Christian Athletes</a:t>
            </a:r>
          </a:p>
          <a:p>
            <a:pPr lvl="1"/>
            <a:r>
              <a:rPr lang="en-US" sz="2400" b="1" dirty="0"/>
              <a:t>Prayer Team/ Worship Team </a:t>
            </a:r>
            <a:br>
              <a:rPr lang="en-US" sz="2400" dirty="0"/>
            </a:b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165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C354F-5542-4568-83AF-17CEFB037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46" y="129909"/>
            <a:ext cx="10988759" cy="1507067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LETTERMAN JACKETS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97A54B-B899-42FC-ADD1-5E3B7448B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785937" y="1636976"/>
            <a:ext cx="4727521" cy="4727521"/>
          </a:xfrm>
        </p:spPr>
      </p:pic>
    </p:spTree>
    <p:extLst>
      <p:ext uri="{BB962C8B-B14F-4D97-AF65-F5344CB8AC3E}">
        <p14:creationId xmlns:p14="http://schemas.microsoft.com/office/powerpoint/2010/main" val="120087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15970" y="1761802"/>
            <a:ext cx="8534400" cy="4892842"/>
          </a:xfrm>
        </p:spPr>
        <p:txBody>
          <a:bodyPr>
            <a:normAutofit/>
          </a:bodyPr>
          <a:lstStyle/>
          <a:p>
            <a:pPr marL="342900" lvl="0" indent="-410718" algn="ctr">
              <a:lnSpc>
                <a:spcPct val="80000"/>
              </a:lnSpc>
              <a:spcBef>
                <a:spcPts val="1000"/>
              </a:spcBef>
            </a:pPr>
            <a:r>
              <a:rPr lang="en-US" sz="5400" cap="none" dirty="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  <a:t>Class of 2027</a:t>
            </a:r>
            <a:br>
              <a:rPr lang="en-US" sz="5400" cap="none" dirty="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</a:br>
            <a:r>
              <a:rPr lang="en-US" sz="5400" dirty="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  <a:t>Send a text to: 81010</a:t>
            </a:r>
            <a:br>
              <a:rPr lang="en-US" sz="5400" dirty="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</a:br>
            <a:br>
              <a:rPr lang="en-US" sz="5400" dirty="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</a:br>
            <a:r>
              <a:rPr lang="en-US" sz="5400" dirty="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  <a:t>Text this message: @GOWCS2027</a:t>
            </a:r>
            <a:br>
              <a:rPr lang="en-US" sz="5400" dirty="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</a:br>
            <a:endParaRPr lang="en-US" sz="5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9EC2AE-169D-4ED2-AA80-077BC03D4435}"/>
              </a:ext>
            </a:extLst>
          </p:cNvPr>
          <p:cNvSpPr txBox="1"/>
          <p:nvPr/>
        </p:nvSpPr>
        <p:spPr>
          <a:xfrm>
            <a:off x="1860884" y="561473"/>
            <a:ext cx="8470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REMIND APP</a:t>
            </a:r>
          </a:p>
        </p:txBody>
      </p:sp>
    </p:spTree>
    <p:extLst>
      <p:ext uri="{BB962C8B-B14F-4D97-AF65-F5344CB8AC3E}">
        <p14:creationId xmlns:p14="http://schemas.microsoft.com/office/powerpoint/2010/main" val="422392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467" y="94008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Important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2" y="1601075"/>
            <a:ext cx="8534400" cy="419012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PSAT/NMSQT- required for all 10</a:t>
            </a:r>
            <a:r>
              <a:rPr lang="en-US" sz="2800" baseline="30000" dirty="0">
                <a:solidFill>
                  <a:schemeClr val="tx1"/>
                </a:solidFill>
              </a:rPr>
              <a:t>th</a:t>
            </a:r>
            <a:r>
              <a:rPr lang="en-US" sz="2800" dirty="0">
                <a:solidFill>
                  <a:schemeClr val="tx1"/>
                </a:solidFill>
              </a:rPr>
              <a:t> grade students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March 12</a:t>
            </a:r>
            <a:r>
              <a:rPr lang="en-US" sz="2800" baseline="30000" dirty="0">
                <a:solidFill>
                  <a:schemeClr val="tx1"/>
                </a:solidFill>
              </a:rPr>
              <a:t>th</a:t>
            </a:r>
            <a:r>
              <a:rPr lang="en-US" sz="2800" dirty="0">
                <a:solidFill>
                  <a:schemeClr val="tx1"/>
                </a:solidFill>
              </a:rPr>
              <a:t>  – ACT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5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9" name="Google Shape;1899;p24"/>
          <p:cNvSpPr txBox="1">
            <a:spLocks noGrp="1"/>
          </p:cNvSpPr>
          <p:nvPr>
            <p:ph type="title"/>
          </p:nvPr>
        </p:nvSpPr>
        <p:spPr>
          <a:xfrm>
            <a:off x="624840" y="30480"/>
            <a:ext cx="10604438" cy="1600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2"/>
              </a:buClr>
            </a:pPr>
            <a:r>
              <a:rPr lang="en-US" b="1" dirty="0">
                <a:latin typeface="Amatic SC"/>
                <a:ea typeface="Amatic SC"/>
                <a:cs typeface="Amatic SC"/>
                <a:sym typeface="Amatic SC"/>
              </a:rPr>
              <a:t>Westbrook diploma types</a:t>
            </a:r>
            <a:endParaRPr b="1" dirty="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900" name="Google Shape;1900;p24"/>
          <p:cNvSpPr txBox="1">
            <a:spLocks noGrp="1"/>
          </p:cNvSpPr>
          <p:nvPr>
            <p:ph sz="half" idx="1"/>
          </p:nvPr>
        </p:nvSpPr>
        <p:spPr>
          <a:xfrm>
            <a:off x="335280" y="1203960"/>
            <a:ext cx="11460480" cy="5487539"/>
          </a:xfrm>
          <a:prstGeom prst="rect">
            <a:avLst/>
          </a:prstGeom>
          <a:gradFill>
            <a:gsLst>
              <a:gs pos="10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endParaRPr lang="en-US" sz="2800" dirty="0">
              <a:solidFill>
                <a:schemeClr val="tx1"/>
              </a:solidFill>
              <a:sym typeface="Amatic SC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endParaRPr lang="en-US" sz="3200" dirty="0">
              <a:solidFill>
                <a:schemeClr val="tx1"/>
              </a:solidFill>
              <a:sym typeface="Amatic SC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r>
              <a:rPr lang="en-US" sz="3200" dirty="0">
                <a:solidFill>
                  <a:schemeClr val="tx1"/>
                </a:solidFill>
                <a:sym typeface="Amatic SC"/>
              </a:rPr>
              <a:t>S</a:t>
            </a:r>
            <a:r>
              <a:rPr lang="en" sz="3200" dirty="0">
                <a:solidFill>
                  <a:schemeClr val="tx1"/>
                </a:solidFill>
                <a:sym typeface="Amatic SC"/>
              </a:rPr>
              <a:t>tandard diploma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endParaRPr lang="en" sz="3200" dirty="0">
              <a:solidFill>
                <a:schemeClr val="tx1"/>
              </a:solidFill>
              <a:sym typeface="Amatic SC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r>
              <a:rPr lang="en-US" sz="3200" dirty="0">
                <a:solidFill>
                  <a:schemeClr val="tx1"/>
                </a:solidFill>
                <a:sym typeface="Amatic SC"/>
              </a:rPr>
              <a:t>A</a:t>
            </a:r>
            <a:r>
              <a:rPr lang="en" sz="3200" dirty="0">
                <a:solidFill>
                  <a:schemeClr val="tx1"/>
                </a:solidFill>
                <a:sym typeface="Amatic SC"/>
              </a:rPr>
              <a:t>cademic diploma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endParaRPr lang="en" sz="3200" dirty="0">
              <a:solidFill>
                <a:schemeClr val="tx1"/>
              </a:solidFill>
              <a:sym typeface="Amatic SC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r>
              <a:rPr lang="en-US" sz="3200" dirty="0">
                <a:solidFill>
                  <a:schemeClr val="tx1"/>
                </a:solidFill>
                <a:sym typeface="Amatic SC"/>
              </a:rPr>
              <a:t>A</a:t>
            </a:r>
            <a:r>
              <a:rPr lang="en" sz="3200" dirty="0">
                <a:solidFill>
                  <a:schemeClr val="tx1"/>
                </a:solidFill>
                <a:sym typeface="Amatic SC"/>
              </a:rPr>
              <a:t>dvanced academic diploma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endParaRPr lang="en" sz="3200" dirty="0">
              <a:solidFill>
                <a:schemeClr val="tx1"/>
              </a:solidFill>
              <a:sym typeface="Amatic SC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</a:pPr>
            <a:r>
              <a:rPr lang="en-US" sz="3200" dirty="0">
                <a:solidFill>
                  <a:schemeClr val="tx1"/>
                </a:solidFill>
                <a:sym typeface="Amatic SC"/>
              </a:rPr>
              <a:t>H</a:t>
            </a:r>
            <a:r>
              <a:rPr lang="en" sz="3200" dirty="0">
                <a:solidFill>
                  <a:schemeClr val="tx1"/>
                </a:solidFill>
                <a:sym typeface="Amatic SC"/>
              </a:rPr>
              <a:t>onors advanced academic diploma</a:t>
            </a:r>
            <a:endParaRPr sz="3200" dirty="0">
              <a:solidFill>
                <a:schemeClr val="tx1"/>
              </a:solidFill>
            </a:endParaRPr>
          </a:p>
        </p:txBody>
      </p:sp>
      <p:pic>
        <p:nvPicPr>
          <p:cNvPr id="3" name="Picture 2" descr="Cap and &lt;strong&gt;Diploma&lt;/strong&gt; | Flickr - Photo Sharing!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74" y="1556442"/>
            <a:ext cx="2651443" cy="26514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"/>
                                        <p:tgtEl>
                                          <p:spTgt spid="1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"/>
                                        <p:tgtEl>
                                          <p:spTgt spid="1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"/>
                                        <p:tgtEl>
                                          <p:spTgt spid="1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"/>
                                        <p:tgtEl>
                                          <p:spTgt spid="19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00" y="0"/>
            <a:ext cx="8534400" cy="150706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DUAL 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68890" y="1262061"/>
            <a:ext cx="9933429" cy="4456813"/>
          </a:xfrm>
          <a:gradFill>
            <a:gsLst>
              <a:gs pos="84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r>
              <a:rPr lang="en-US" sz="3200" dirty="0"/>
              <a:t>What Colleges?</a:t>
            </a:r>
          </a:p>
          <a:p>
            <a:pPr lvl="1"/>
            <a:r>
              <a:rPr lang="en-US" sz="3200" dirty="0"/>
              <a:t>Auburn University</a:t>
            </a:r>
          </a:p>
          <a:p>
            <a:pPr lvl="1"/>
            <a:r>
              <a:rPr lang="en-US" sz="3200" dirty="0"/>
              <a:t>Gadsden State</a:t>
            </a:r>
          </a:p>
          <a:p>
            <a:pPr lvl="1"/>
            <a:r>
              <a:rPr lang="en-US" sz="3200" dirty="0"/>
              <a:t>Jacksonville State University(online and STEAM)</a:t>
            </a:r>
          </a:p>
          <a:p>
            <a:pPr lvl="1"/>
            <a:r>
              <a:rPr lang="en-US" sz="3200" dirty="0"/>
              <a:t>University of Alabama</a:t>
            </a:r>
          </a:p>
        </p:txBody>
      </p:sp>
    </p:spTree>
    <p:extLst>
      <p:ext uri="{BB962C8B-B14F-4D97-AF65-F5344CB8AC3E}">
        <p14:creationId xmlns:p14="http://schemas.microsoft.com/office/powerpoint/2010/main" val="10609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356" y="353589"/>
            <a:ext cx="8534400" cy="1507067"/>
          </a:xfrm>
        </p:spPr>
        <p:txBody>
          <a:bodyPr/>
          <a:lstStyle/>
          <a:p>
            <a:r>
              <a:rPr lang="en-US" dirty="0"/>
              <a:t>WCS Dual Enrollment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7356" y="1417321"/>
            <a:ext cx="8534400" cy="429768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Dual courses taken during a block course vs. dual courses taken outside of school hours. Dual enrollment grades received from a block or enrichment course will be calculated into your GPA.</a:t>
            </a:r>
          </a:p>
          <a:p>
            <a:r>
              <a:rPr lang="en-US" b="1" dirty="0"/>
              <a:t>All courses must be approved by school counselor or an administrator.</a:t>
            </a:r>
          </a:p>
          <a:p>
            <a:r>
              <a:rPr lang="en-US" b="1" dirty="0"/>
              <a:t>Dual enrollment costs are ½ the cost of traditional college classes.</a:t>
            </a:r>
          </a:p>
          <a:p>
            <a:r>
              <a:rPr lang="en-US" b="1" dirty="0"/>
              <a:t>Which dual plan is best for me? (Packets with dual enrollment information are available in the counseling office.)</a:t>
            </a:r>
          </a:p>
          <a:p>
            <a:r>
              <a:rPr lang="en-US" b="1" dirty="0"/>
              <a:t>Know your college and know what transfers. This is up to </a:t>
            </a:r>
            <a:r>
              <a:rPr lang="en-US" b="1" u="sng" dirty="0"/>
              <a:t>YOU! </a:t>
            </a:r>
            <a:r>
              <a:rPr lang="en-US" b="1" dirty="0"/>
              <a:t>Contact the school you are interested in attending and find out the qualifications for which courses will transfer.</a:t>
            </a:r>
          </a:p>
          <a:p>
            <a:r>
              <a:rPr lang="en-US" b="1" dirty="0"/>
              <a:t>Admission specialists will be your best friend.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238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70" y="59508"/>
            <a:ext cx="8534400" cy="1507067"/>
          </a:xfrm>
        </p:spPr>
        <p:txBody>
          <a:bodyPr/>
          <a:lstStyle/>
          <a:p>
            <a:r>
              <a:rPr lang="en-US" dirty="0"/>
              <a:t>Gadsden state dual enrollment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20484" y="2143768"/>
            <a:ext cx="4649787" cy="57626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/>
              <a:t>Career Tech Information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76549" y="2793606"/>
            <a:ext cx="4937655" cy="3030538"/>
          </a:xfrm>
        </p:spPr>
        <p:txBody>
          <a:bodyPr>
            <a:noAutofit/>
          </a:bodyPr>
          <a:lstStyle/>
          <a:p>
            <a:r>
              <a:rPr lang="en-US" sz="1800" b="1" dirty="0"/>
              <a:t>Welding, HVAC, Automotive Services, etc.</a:t>
            </a:r>
          </a:p>
          <a:p>
            <a:r>
              <a:rPr lang="en-US" sz="1800" b="1" dirty="0"/>
              <a:t>If interested, let your advisor know during spring advising. </a:t>
            </a:r>
          </a:p>
          <a:p>
            <a:r>
              <a:rPr lang="en-US" sz="1800" b="1" dirty="0"/>
              <a:t>Will need to go through dual enrollment process and apply for admission to GSCC.</a:t>
            </a:r>
          </a:p>
          <a:p>
            <a:endParaRPr lang="en-US" sz="1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78260" y="2143768"/>
            <a:ext cx="4665134" cy="57626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/>
              <a:t>Dual Enrollment Registration day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46233" y="2793606"/>
            <a:ext cx="4929188" cy="3030538"/>
          </a:xfrm>
        </p:spPr>
        <p:txBody>
          <a:bodyPr>
            <a:noAutofit/>
          </a:bodyPr>
          <a:lstStyle/>
          <a:p>
            <a:r>
              <a:rPr lang="en-US" sz="1800" b="1" dirty="0"/>
              <a:t>Location: WCS        Time: TBD</a:t>
            </a:r>
          </a:p>
          <a:p>
            <a:r>
              <a:rPr lang="en-US" sz="1800" b="1" dirty="0"/>
              <a:t>Mandatory attendance for any student taking a fall dual enrollment course</a:t>
            </a:r>
          </a:p>
          <a:p>
            <a:r>
              <a:rPr lang="en-US" sz="1800" b="1" dirty="0"/>
              <a:t>Names of attendees will be posted on Counseling board prior to meeting</a:t>
            </a:r>
          </a:p>
          <a:p>
            <a:r>
              <a:rPr lang="en-US" sz="1800" b="1" dirty="0"/>
              <a:t>Students will sign paperwork and choose courses. It will be your responsibility to apply as a dual student with GSCC.</a:t>
            </a:r>
          </a:p>
          <a:p>
            <a:r>
              <a:rPr lang="en-US" sz="1800" b="1" dirty="0"/>
              <a:t>Placement test and ACT scores will be discussed.</a:t>
            </a:r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86820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3A4701E-05B4-4667-BE2E-B94C45F38969}"/>
              </a:ext>
            </a:extLst>
          </p:cNvPr>
          <p:cNvSpPr txBox="1"/>
          <p:nvPr/>
        </p:nvSpPr>
        <p:spPr>
          <a:xfrm>
            <a:off x="2756452" y="888576"/>
            <a:ext cx="6679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Gadsden State Community College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41ADE9-CC84-4BF1-8520-49E3FD0702CE}"/>
              </a:ext>
            </a:extLst>
          </p:cNvPr>
          <p:cNvSpPr/>
          <p:nvPr/>
        </p:nvSpPr>
        <p:spPr>
          <a:xfrm>
            <a:off x="3047999" y="1944618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387350"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sz="28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Minimum 2.5 GPA</a:t>
            </a:r>
          </a:p>
          <a:p>
            <a:pPr marL="457200" lvl="0" indent="-387350"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sz="28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May 1-Scholarship Priority Deadline</a:t>
            </a:r>
          </a:p>
          <a:p>
            <a:pPr marL="457200" lvl="0" indent="-387350"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sz="28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October 25- Priority Registration for Spring 2024</a:t>
            </a:r>
          </a:p>
          <a:p>
            <a:pPr marL="457200" lvl="0" indent="-387350"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sz="28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  <a:hlinkClick r:id="rId2"/>
              </a:rPr>
              <a:t>www.gadsdenstate.edu/programs-of-study/dualenrollment.cms</a:t>
            </a:r>
            <a:endParaRPr lang="en-US" sz="2800" dirty="0">
              <a:solidFill>
                <a:schemeClr val="lt1"/>
              </a:solidFill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31808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Auburn First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Let your advisor know immediately if you are interested.</a:t>
            </a:r>
          </a:p>
          <a:p>
            <a:r>
              <a:rPr lang="en-US" dirty="0"/>
              <a:t>You are responsible to apply and connect with Auburn First.</a:t>
            </a:r>
          </a:p>
          <a:p>
            <a:r>
              <a:rPr lang="en-US" dirty="0"/>
              <a:t>Packets with instructions are in the counseling office @ WCS.</a:t>
            </a:r>
          </a:p>
          <a:p>
            <a:r>
              <a:rPr lang="en-US" dirty="0"/>
              <a:t>BENEFITS!! Successfully complete 9 or more credit hours by August 15 of your senior year for automatic acceptance</a:t>
            </a:r>
          </a:p>
          <a:p>
            <a:r>
              <a:rPr lang="en-US" dirty="0"/>
              <a:t>Minimum cumulative GPA 3.5 from Auburn Fist required for automatic acceptance</a:t>
            </a:r>
          </a:p>
          <a:p>
            <a:r>
              <a:rPr lang="en-US" b="1" dirty="0"/>
              <a:t>DEADLINE FOR SUMMER 2024 is March 31!!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UA Early College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Let your advisor know during advising time this spring if you are interested.</a:t>
            </a:r>
          </a:p>
          <a:p>
            <a:r>
              <a:rPr lang="en-US" dirty="0"/>
              <a:t>You are responsible to apply and connect with UA Early College.</a:t>
            </a:r>
          </a:p>
          <a:p>
            <a:r>
              <a:rPr lang="en-US" dirty="0"/>
              <a:t>Once accepted, you must take a Gateway course through UA Early College before you take your other courses.</a:t>
            </a:r>
          </a:p>
          <a:p>
            <a:r>
              <a:rPr lang="en-US" dirty="0"/>
              <a:t>BENEFITS!!! Must complete 17 hours by the END of your senior year to be considered for automatic acceptance. </a:t>
            </a:r>
          </a:p>
          <a:p>
            <a:r>
              <a:rPr lang="en-US" dirty="0"/>
              <a:t>Minimum cumulative GPA 2.5 from UA Early college required.</a:t>
            </a:r>
          </a:p>
          <a:p>
            <a:r>
              <a:rPr lang="en-US" b="1" dirty="0"/>
              <a:t>DEADLINE FOR SUMMER 1 and 2 is March 4 at 4:45pm. 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62DE9186-06DB-421D-8BA9-C9420BF1F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666" y="4665133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If considering UA EC, Auburn </a:t>
            </a:r>
            <a:r>
              <a:rPr lang="en-US" dirty="0" err="1"/>
              <a:t>first,Or</a:t>
            </a:r>
            <a:r>
              <a:rPr lang="en-US" dirty="0"/>
              <a:t> JSU collect a packet from </a:t>
            </a:r>
            <a:r>
              <a:rPr lang="en-US" dirty="0" err="1"/>
              <a:t>mrs.</a:t>
            </a:r>
            <a:r>
              <a:rPr lang="en-US" dirty="0"/>
              <a:t> Stewart and read over it!</a:t>
            </a:r>
          </a:p>
        </p:txBody>
      </p:sp>
    </p:spTree>
    <p:extLst>
      <p:ext uri="{BB962C8B-B14F-4D97-AF65-F5344CB8AC3E}">
        <p14:creationId xmlns:p14="http://schemas.microsoft.com/office/powerpoint/2010/main" val="334150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371C5-D370-4982-A6DD-B19746B6C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345" y="4868862"/>
            <a:ext cx="8534400" cy="1507067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en-US" sz="31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Jacksonville State University</a:t>
            </a:r>
            <a:br>
              <a:rPr lang="en-US" sz="22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</a:br>
            <a:br>
              <a:rPr lang="en-US" sz="22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</a:br>
            <a:r>
              <a:rPr lang="en-US" sz="22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* Minimum 3.0 GPA</a:t>
            </a:r>
            <a:br>
              <a:rPr lang="en-US" sz="22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</a:br>
            <a:r>
              <a:rPr lang="en-US" sz="22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*January 7-Spring Registration Deadline</a:t>
            </a:r>
            <a:br>
              <a:rPr lang="en-US" sz="22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</a:br>
            <a:r>
              <a:rPr lang="en-US" sz="2200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*https://www.jsu.edu/admissions/dualenrollment/</a:t>
            </a:r>
            <a:b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AAAB0-1163-4655-90A7-582669C5CF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AUBURN FIRST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218C1-4987-4BF2-96CA-74F88DD284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Minimum 3.5 GPA</a:t>
            </a:r>
          </a:p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October 15- Application deadline for Spring classes!!</a:t>
            </a:r>
          </a:p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March 31-Application deadline for Summer semester!</a:t>
            </a:r>
          </a:p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Must have completed 6 credit hours BEFORE the start of your Senior Year!</a:t>
            </a:r>
          </a:p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https://auburn.edu/academic/provost/dualenrollment/application/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8E0F73-65B8-4DAD-B0F8-EA21C8D6A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UA EARLY COLLEGE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CCFEC-5B61-4FBF-B117-2361FD392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>
            <a:normAutofit lnSpcReduction="10000"/>
          </a:bodyPr>
          <a:lstStyle/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Minimum 3.0 GPA</a:t>
            </a:r>
          </a:p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September 29-Spring 2023  Registration Deadline</a:t>
            </a:r>
          </a:p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December 15-Spring 2 Registration Deadline</a:t>
            </a:r>
          </a:p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March 4- Summer 1 and 2</a:t>
            </a:r>
          </a:p>
          <a:p>
            <a:pPr marL="457200" lvl="0" indent="-3873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entury Gothic"/>
              <a:buChar char="●"/>
            </a:pPr>
            <a:r>
              <a:rPr lang="en-US" dirty="0">
                <a:solidFill>
                  <a:schemeClr val="lt1"/>
                </a:solidFill>
                <a:ea typeface="Century Gothic"/>
                <a:cs typeface="Century Gothic"/>
                <a:sym typeface="Century Gothic"/>
              </a:rPr>
              <a:t>www.uaearlycollege.ua.edu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6334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36180</TotalTime>
  <Words>1183</Words>
  <Application>Microsoft Office PowerPoint</Application>
  <PresentationFormat>Widescreen</PresentationFormat>
  <Paragraphs>155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Amatic SC</vt:lpstr>
      <vt:lpstr>Arial</vt:lpstr>
      <vt:lpstr>Calibri</vt:lpstr>
      <vt:lpstr>Century Gothic</vt:lpstr>
      <vt:lpstr>Times New Roman</vt:lpstr>
      <vt:lpstr>Wingdings 3</vt:lpstr>
      <vt:lpstr>Slice</vt:lpstr>
      <vt:lpstr>WELCOME CLASS OF 2026</vt:lpstr>
      <vt:lpstr>Important dates</vt:lpstr>
      <vt:lpstr>Westbrook diploma types</vt:lpstr>
      <vt:lpstr>DUAL ENROLLMENT</vt:lpstr>
      <vt:lpstr>WCS Dual Enrollment policy</vt:lpstr>
      <vt:lpstr>Gadsden state dual enrollment </vt:lpstr>
      <vt:lpstr>PowerPoint Presentation</vt:lpstr>
      <vt:lpstr>If considering UA EC, Auburn first,Or JSU collect a packet from mrs. Stewart and read over it!</vt:lpstr>
      <vt:lpstr>Jacksonville State University  * Minimum 3.0 GPA *January 7-Spring Registration Deadline *https://www.jsu.edu/admissions/dualenrollment/ </vt:lpstr>
      <vt:lpstr>PowerPoint Presentation</vt:lpstr>
      <vt:lpstr>FACTS YOU NEED TO KNOW ABOUT THE ACT </vt:lpstr>
      <vt:lpstr>PowerPoint Presentation</vt:lpstr>
      <vt:lpstr>VIRTUAL JOB SHADOW/ CAREER DIRECT</vt:lpstr>
      <vt:lpstr>GET INVOLVED</vt:lpstr>
      <vt:lpstr>LETTERMAN JACKETS</vt:lpstr>
      <vt:lpstr>Class of 2027 Send a text to: 81010  Text this message: @GOWCS2027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Junior Class</dc:title>
  <dc:creator>Heather Blevins</dc:creator>
  <cp:lastModifiedBy>Heather Blevins</cp:lastModifiedBy>
  <cp:revision>126</cp:revision>
  <cp:lastPrinted>2020-03-02T17:32:33Z</cp:lastPrinted>
  <dcterms:created xsi:type="dcterms:W3CDTF">2019-09-13T14:21:52Z</dcterms:created>
  <dcterms:modified xsi:type="dcterms:W3CDTF">2023-12-06T14:36:36Z</dcterms:modified>
</cp:coreProperties>
</file>